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62" r:id="rId5"/>
    <p:sldId id="269" r:id="rId6"/>
    <p:sldId id="264" r:id="rId7"/>
    <p:sldId id="263" r:id="rId8"/>
    <p:sldId id="270" r:id="rId9"/>
    <p:sldId id="271" r:id="rId10"/>
    <p:sldId id="273" r:id="rId11"/>
    <p:sldId id="265" r:id="rId12"/>
    <p:sldId id="266" r:id="rId13"/>
    <p:sldId id="272" r:id="rId14"/>
    <p:sldId id="259" r:id="rId15"/>
    <p:sldId id="261" r:id="rId16"/>
    <p:sldId id="258" r:id="rId17"/>
    <p:sldId id="267" r:id="rId18"/>
    <p:sldId id="275" r:id="rId19"/>
    <p:sldId id="268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54" d="100"/>
          <a:sy n="154" d="100"/>
        </p:scale>
        <p:origin x="-780" y="17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595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83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3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963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3596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-how" TargetMode="External"/><Relationship Id="rId2" Type="http://schemas.openxmlformats.org/officeDocument/2006/relationships/hyperlink" Target="https://en.wikipedia.org/wiki/Propositional_knowled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Knowledge_by_acquaintanc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cient_Greek_philosophy" TargetMode="External"/><Relationship Id="rId3" Type="http://schemas.openxmlformats.org/officeDocument/2006/relationships/hyperlink" Target="https://en.wikipedia.org/wiki/Mental_representation" TargetMode="External"/><Relationship Id="rId7" Type="http://schemas.openxmlformats.org/officeDocument/2006/relationships/hyperlink" Target="https://en.wikipedia.org/wiki/Belief#cite_note-1" TargetMode="External"/><Relationship Id="rId2" Type="http://schemas.openxmlformats.org/officeDocument/2006/relationships/hyperlink" Target="https://en.wikipedia.org/wiki/Mi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ruth" TargetMode="External"/><Relationship Id="rId5" Type="http://schemas.openxmlformats.org/officeDocument/2006/relationships/hyperlink" Target="https://en.wikipedia.org/wiki/Likelihood" TargetMode="External"/><Relationship Id="rId4" Type="http://schemas.openxmlformats.org/officeDocument/2006/relationships/hyperlink" Target="https://en.wikipedia.org/wiki/Intentional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to Christians in the “Modern”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Busch,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53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Thomas theorem.</a:t>
            </a:r>
          </a:p>
          <a:p>
            <a:pPr lvl="1"/>
            <a:r>
              <a:rPr lang="en-US" dirty="0"/>
              <a:t>In sociology “if men define situations as real, they are real in their consequences”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little faith…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Gödel's incompleteness theorems.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any consistent formal system </a:t>
            </a:r>
            <a:r>
              <a:rPr lang="en-US" i="1" dirty="0"/>
              <a:t>F</a:t>
            </a:r>
            <a:r>
              <a:rPr lang="en-US" dirty="0"/>
              <a:t> within which a certain amount of arithmetic can be carried out, there are statements of the language of </a:t>
            </a:r>
            <a:r>
              <a:rPr lang="en-US" i="1" dirty="0"/>
              <a:t>F</a:t>
            </a:r>
            <a:r>
              <a:rPr lang="en-US" dirty="0"/>
              <a:t> which can neither be </a:t>
            </a:r>
            <a:r>
              <a:rPr lang="en-US" dirty="0" smtClean="0"/>
              <a:t>proved </a:t>
            </a:r>
            <a:r>
              <a:rPr lang="en-US" dirty="0"/>
              <a:t>nor disproved in </a:t>
            </a:r>
            <a:r>
              <a:rPr lang="en-US" i="1" dirty="0" smtClean="0"/>
              <a:t>F</a:t>
            </a:r>
          </a:p>
          <a:p>
            <a:pPr lvl="1"/>
            <a:r>
              <a:rPr lang="en-US" dirty="0"/>
              <a:t>incompleteness theorem, such a formal system cannot prove that the system itself is consistent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237" y="6369907"/>
            <a:ext cx="8042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Raatikainen</a:t>
            </a:r>
            <a:r>
              <a:rPr lang="en-US" sz="1000" dirty="0"/>
              <a:t>, </a:t>
            </a:r>
            <a:r>
              <a:rPr lang="en-US" sz="1000" dirty="0" err="1"/>
              <a:t>Panu</a:t>
            </a:r>
            <a:r>
              <a:rPr lang="en-US" sz="1000" dirty="0"/>
              <a:t>, "Gödel's Incompleteness Theorems", </a:t>
            </a:r>
            <a:r>
              <a:rPr lang="en-US" sz="1000" i="1" dirty="0"/>
              <a:t>The Stanford Encyclopedia of Philosophy </a:t>
            </a:r>
            <a:r>
              <a:rPr lang="en-US" sz="1000" dirty="0"/>
              <a:t>(Spring 2015 Edition), Edward N. </a:t>
            </a:r>
            <a:r>
              <a:rPr lang="en-US" sz="1000" dirty="0" err="1"/>
              <a:t>Zalta</a:t>
            </a:r>
            <a:r>
              <a:rPr lang="en-US" sz="1000" dirty="0"/>
              <a:t> (ed.), </a:t>
            </a:r>
            <a:endParaRPr lang="en-US" sz="1000" dirty="0" smtClean="0"/>
          </a:p>
          <a:p>
            <a:r>
              <a:rPr lang="en-US" sz="1000" dirty="0" smtClean="0"/>
              <a:t>URL </a:t>
            </a:r>
            <a:r>
              <a:rPr lang="en-US" sz="1000" dirty="0"/>
              <a:t>= &lt;http://plato.stanford.edu/archives/spr2015/entries/goedel-incompleteness/&gt;.</a:t>
            </a:r>
          </a:p>
        </p:txBody>
      </p:sp>
    </p:spTree>
    <p:extLst>
      <p:ext uri="{BB962C8B-B14F-4D97-AF65-F5344CB8AC3E}">
        <p14:creationId xmlns:p14="http://schemas.microsoft.com/office/powerpoint/2010/main" val="248631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9171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Correspondence Theory</a:t>
            </a:r>
          </a:p>
          <a:p>
            <a:pPr lvl="1"/>
            <a:r>
              <a:rPr lang="en-US" dirty="0"/>
              <a:t>The basic idea of the correspondence theory is that what we believe or say is true if it corresponds to the way things actually are – to the facts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 belief is true if and only if it </a:t>
            </a:r>
            <a:r>
              <a:rPr lang="en-US" i="1" dirty="0"/>
              <a:t>corresponds to a </a:t>
            </a:r>
            <a:r>
              <a:rPr lang="en-US" i="1" dirty="0" smtClean="0"/>
              <a:t>fact</a:t>
            </a:r>
          </a:p>
          <a:p>
            <a:r>
              <a:rPr lang="en-US" dirty="0" smtClean="0"/>
              <a:t>Coherence Theory</a:t>
            </a:r>
          </a:p>
          <a:p>
            <a:pPr lvl="1"/>
            <a:r>
              <a:rPr lang="en-US" dirty="0"/>
              <a:t>A belief is true if and only if it is part of a coherent system of </a:t>
            </a:r>
            <a:r>
              <a:rPr lang="en-US" dirty="0" smtClean="0"/>
              <a:t>beliefs. </a:t>
            </a:r>
            <a:r>
              <a:rPr lang="en-US" dirty="0"/>
              <a:t>To further the contrast with the neo-classical correspondence theory, we may add that a proposition is true if it is the content of a belief in the system, or entailed by a belief in the system.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016" y="6427113"/>
            <a:ext cx="7814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Glanzberg</a:t>
            </a:r>
            <a:r>
              <a:rPr lang="en-US" sz="1100" dirty="0"/>
              <a:t>, Michael, "Truth", </a:t>
            </a:r>
            <a:r>
              <a:rPr lang="en-US" sz="1100" i="1" dirty="0"/>
              <a:t>The Stanford Encyclopedia of Philosophy</a:t>
            </a:r>
            <a:r>
              <a:rPr lang="en-US" sz="1100" dirty="0"/>
              <a:t> (Fall 2016 Edition), Edward N. </a:t>
            </a:r>
            <a:r>
              <a:rPr lang="en-US" sz="1100" dirty="0" err="1"/>
              <a:t>Zalta</a:t>
            </a:r>
            <a:r>
              <a:rPr lang="en-US" sz="1100" dirty="0"/>
              <a:t> (ed.), forthcoming </a:t>
            </a:r>
            <a:endParaRPr lang="en-US" sz="1100" dirty="0" smtClean="0"/>
          </a:p>
          <a:p>
            <a:r>
              <a:rPr lang="en-US" sz="1100" dirty="0" smtClean="0"/>
              <a:t>URL </a:t>
            </a:r>
            <a:r>
              <a:rPr lang="en-US" sz="1100" dirty="0"/>
              <a:t>= &lt;http://plato.stanford.edu/archives/fall2016/entries/truth/&gt;.</a:t>
            </a:r>
          </a:p>
        </p:txBody>
      </p:sp>
    </p:spTree>
    <p:extLst>
      <p:ext uri="{BB962C8B-B14F-4D97-AF65-F5344CB8AC3E}">
        <p14:creationId xmlns:p14="http://schemas.microsoft.com/office/powerpoint/2010/main" val="203660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93" y="1935163"/>
            <a:ext cx="6571013" cy="4389437"/>
          </a:xfrm>
        </p:spPr>
      </p:pic>
    </p:spTree>
    <p:extLst>
      <p:ext uri="{BB962C8B-B14F-4D97-AF65-F5344CB8AC3E}">
        <p14:creationId xmlns:p14="http://schemas.microsoft.com/office/powerpoint/2010/main" val="39334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24881"/>
            <a:ext cx="4419600" cy="3810000"/>
          </a:xfrm>
        </p:spPr>
      </p:pic>
      <p:sp>
        <p:nvSpPr>
          <p:cNvPr id="5" name="TextBox 4"/>
          <p:cNvSpPr txBox="1"/>
          <p:nvPr/>
        </p:nvSpPr>
        <p:spPr>
          <a:xfrm>
            <a:off x="333632" y="6594272"/>
            <a:ext cx="853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http://www.bbc.co.uk/news/magazine-11553099</a:t>
            </a:r>
          </a:p>
        </p:txBody>
      </p:sp>
    </p:spTree>
    <p:extLst>
      <p:ext uri="{BB962C8B-B14F-4D97-AF65-F5344CB8AC3E}">
        <p14:creationId xmlns:p14="http://schemas.microsoft.com/office/powerpoint/2010/main" val="7630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24881"/>
            <a:ext cx="4419600" cy="3810000"/>
          </a:xfrm>
        </p:spPr>
      </p:pic>
      <p:sp>
        <p:nvSpPr>
          <p:cNvPr id="18" name="Freeform 17"/>
          <p:cNvSpPr/>
          <p:nvPr/>
        </p:nvSpPr>
        <p:spPr>
          <a:xfrm>
            <a:off x="2567245" y="3074400"/>
            <a:ext cx="1382400" cy="1609200"/>
          </a:xfrm>
          <a:custGeom>
            <a:avLst/>
            <a:gdLst>
              <a:gd name="connsiteX0" fmla="*/ 410400 w 1382400"/>
              <a:gd name="connsiteY0" fmla="*/ 0 h 1609200"/>
              <a:gd name="connsiteX1" fmla="*/ 1382400 w 1382400"/>
              <a:gd name="connsiteY1" fmla="*/ 0 h 1609200"/>
              <a:gd name="connsiteX2" fmla="*/ 1256400 w 1382400"/>
              <a:gd name="connsiteY2" fmla="*/ 1609200 h 1609200"/>
              <a:gd name="connsiteX3" fmla="*/ 0 w 1382400"/>
              <a:gd name="connsiteY3" fmla="*/ 1605600 h 1609200"/>
              <a:gd name="connsiteX4" fmla="*/ 410400 w 1382400"/>
              <a:gd name="connsiteY4" fmla="*/ 0 h 160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400" h="1609200">
                <a:moveTo>
                  <a:pt x="410400" y="0"/>
                </a:moveTo>
                <a:lnTo>
                  <a:pt x="1382400" y="0"/>
                </a:lnTo>
                <a:lnTo>
                  <a:pt x="1256400" y="1609200"/>
                </a:lnTo>
                <a:lnTo>
                  <a:pt x="0" y="1605600"/>
                </a:lnTo>
                <a:lnTo>
                  <a:pt x="41040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12400" y="3380400"/>
            <a:ext cx="1789200" cy="1108800"/>
          </a:xfrm>
          <a:custGeom>
            <a:avLst/>
            <a:gdLst>
              <a:gd name="connsiteX0" fmla="*/ 0 w 1789200"/>
              <a:gd name="connsiteY0" fmla="*/ 0 h 1108800"/>
              <a:gd name="connsiteX1" fmla="*/ 1443600 w 1789200"/>
              <a:gd name="connsiteY1" fmla="*/ 3600 h 1108800"/>
              <a:gd name="connsiteX2" fmla="*/ 1789200 w 1789200"/>
              <a:gd name="connsiteY2" fmla="*/ 1108800 h 1108800"/>
              <a:gd name="connsiteX3" fmla="*/ 57600 w 1789200"/>
              <a:gd name="connsiteY3" fmla="*/ 1101600 h 1108800"/>
              <a:gd name="connsiteX4" fmla="*/ 0 w 1789200"/>
              <a:gd name="connsiteY4" fmla="*/ 0 h 11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9200" h="1108800">
                <a:moveTo>
                  <a:pt x="0" y="0"/>
                </a:moveTo>
                <a:lnTo>
                  <a:pt x="1443600" y="3600"/>
                </a:lnTo>
                <a:lnTo>
                  <a:pt x="1789200" y="1108800"/>
                </a:lnTo>
                <a:lnTo>
                  <a:pt x="57600" y="11016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78036" y="3844836"/>
            <a:ext cx="114082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220000">
            <a:off x="4976998" y="3936273"/>
            <a:ext cx="114082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11337" y="3936273"/>
            <a:ext cx="163721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880000">
            <a:off x="2529839" y="3865113"/>
            <a:ext cx="163721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3632" y="6594272"/>
            <a:ext cx="853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http://www.bbc.co.uk/news/magazine-11553099</a:t>
            </a:r>
          </a:p>
        </p:txBody>
      </p:sp>
    </p:spTree>
    <p:extLst>
      <p:ext uri="{BB962C8B-B14F-4D97-AF65-F5344CB8AC3E}">
        <p14:creationId xmlns:p14="http://schemas.microsoft.com/office/powerpoint/2010/main" val="33678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359" y="335359"/>
            <a:ext cx="6187281" cy="6187281"/>
          </a:xfrm>
        </p:spPr>
      </p:pic>
      <p:sp>
        <p:nvSpPr>
          <p:cNvPr id="5" name="TextBox 4"/>
          <p:cNvSpPr txBox="1"/>
          <p:nvPr/>
        </p:nvSpPr>
        <p:spPr>
          <a:xfrm>
            <a:off x="333632" y="6594272"/>
            <a:ext cx="853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http://www.bbc.co.uk/news/magazine-11553099</a:t>
            </a:r>
          </a:p>
        </p:txBody>
      </p:sp>
    </p:spTree>
    <p:extLst>
      <p:ext uri="{BB962C8B-B14F-4D97-AF65-F5344CB8AC3E}">
        <p14:creationId xmlns:p14="http://schemas.microsoft.com/office/powerpoint/2010/main" val="17531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17:13-20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aseline="30000" dirty="0"/>
              <a:t>13 </a:t>
            </a:r>
            <a:r>
              <a:rPr lang="en-US" dirty="0"/>
              <a:t>And now come I to thee; and these things I speak in the world, that they might have my joy fulfilled in themselves.</a:t>
            </a:r>
          </a:p>
          <a:p>
            <a:pPr marL="0" indent="0">
              <a:buNone/>
            </a:pPr>
            <a:r>
              <a:rPr lang="en-US" baseline="30000" dirty="0"/>
              <a:t>14 </a:t>
            </a:r>
            <a:r>
              <a:rPr lang="en-US" dirty="0"/>
              <a:t>I have given them thy word; and the world hath hated them, because they are not of the world, even as I am not of the world.</a:t>
            </a:r>
          </a:p>
          <a:p>
            <a:pPr marL="0" indent="0">
              <a:buNone/>
            </a:pPr>
            <a:r>
              <a:rPr lang="en-US" baseline="30000" dirty="0"/>
              <a:t>15 </a:t>
            </a:r>
            <a:r>
              <a:rPr lang="en-US" dirty="0"/>
              <a:t>I pray not that thou </a:t>
            </a:r>
            <a:r>
              <a:rPr lang="en-US" dirty="0" err="1"/>
              <a:t>shouldest</a:t>
            </a:r>
            <a:r>
              <a:rPr lang="en-US" dirty="0"/>
              <a:t> take them out of the world, but that thou </a:t>
            </a:r>
            <a:r>
              <a:rPr lang="en-US" dirty="0" err="1"/>
              <a:t>shouldest</a:t>
            </a:r>
            <a:r>
              <a:rPr lang="en-US" dirty="0"/>
              <a:t> keep them from the evil.</a:t>
            </a:r>
          </a:p>
          <a:p>
            <a:pPr marL="0" indent="0">
              <a:buNone/>
            </a:pPr>
            <a:r>
              <a:rPr lang="en-US" baseline="30000" dirty="0"/>
              <a:t>16 </a:t>
            </a:r>
            <a:r>
              <a:rPr lang="en-US" dirty="0"/>
              <a:t>They are not of the world, even as I am not of the world.</a:t>
            </a:r>
          </a:p>
          <a:p>
            <a:pPr marL="0" indent="0">
              <a:buNone/>
            </a:pPr>
            <a:r>
              <a:rPr lang="en-US" baseline="30000" dirty="0"/>
              <a:t>17 </a:t>
            </a:r>
            <a:r>
              <a:rPr lang="en-US" b="1" dirty="0"/>
              <a:t>Sanctify them through thy truth: thy word is truth.</a:t>
            </a:r>
          </a:p>
          <a:p>
            <a:pPr marL="0" indent="0">
              <a:buNone/>
            </a:pPr>
            <a:r>
              <a:rPr lang="en-US" baseline="30000" dirty="0"/>
              <a:t>18 </a:t>
            </a:r>
            <a:r>
              <a:rPr lang="en-US" dirty="0"/>
              <a:t>As thou hast sent me into the world, even so have I also sent them into the world.</a:t>
            </a:r>
          </a:p>
          <a:p>
            <a:pPr marL="0" indent="0">
              <a:buNone/>
            </a:pPr>
            <a:r>
              <a:rPr lang="en-US" baseline="30000" dirty="0"/>
              <a:t>19 </a:t>
            </a:r>
            <a:r>
              <a:rPr lang="en-US" dirty="0"/>
              <a:t>And for their sakes I sanctify myself, that they also might be sanctified through the truth.</a:t>
            </a:r>
          </a:p>
          <a:p>
            <a:pPr marL="0" indent="0">
              <a:buNone/>
            </a:pPr>
            <a:r>
              <a:rPr lang="en-US" baseline="30000" dirty="0"/>
              <a:t>20 </a:t>
            </a:r>
            <a:r>
              <a:rPr lang="en-US" dirty="0"/>
              <a:t>Neither pray I for these alone, but for them also which shall believe on me through their word;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14:16-17; 25-26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951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baseline="30000" dirty="0"/>
              <a:t>16 </a:t>
            </a:r>
            <a:r>
              <a:rPr lang="en-US" dirty="0"/>
              <a:t>And I will pray the Father, and he shall give you another Comforter, that he may abide with you for ever;</a:t>
            </a:r>
          </a:p>
          <a:p>
            <a:r>
              <a:rPr lang="en-US" baseline="30000" dirty="0"/>
              <a:t>17 </a:t>
            </a:r>
            <a:r>
              <a:rPr lang="en-US" dirty="0"/>
              <a:t>Even the Spirit of truth; whom the world cannot receive, because it </a:t>
            </a:r>
            <a:r>
              <a:rPr lang="en-US" dirty="0" err="1"/>
              <a:t>seeth</a:t>
            </a:r>
            <a:r>
              <a:rPr lang="en-US" dirty="0"/>
              <a:t> him not, neither </a:t>
            </a:r>
            <a:r>
              <a:rPr lang="en-US" dirty="0" err="1"/>
              <a:t>knoweth</a:t>
            </a:r>
            <a:r>
              <a:rPr lang="en-US" dirty="0"/>
              <a:t> him: but ye know him; for he </a:t>
            </a:r>
            <a:r>
              <a:rPr lang="en-US" dirty="0" err="1"/>
              <a:t>dwelleth</a:t>
            </a:r>
            <a:r>
              <a:rPr lang="en-US" dirty="0"/>
              <a:t> with you, and shall be in you</a:t>
            </a:r>
            <a:r>
              <a:rPr lang="en-US" dirty="0" smtClean="0"/>
              <a:t>.</a:t>
            </a:r>
          </a:p>
          <a:p>
            <a:r>
              <a:rPr lang="en-US" baseline="30000" dirty="0"/>
              <a:t>25 </a:t>
            </a:r>
            <a:r>
              <a:rPr lang="en-US" dirty="0"/>
              <a:t>These things have I spoken unto you, being yet present with you.</a:t>
            </a:r>
          </a:p>
          <a:p>
            <a:r>
              <a:rPr lang="en-US" baseline="30000" dirty="0"/>
              <a:t>26 </a:t>
            </a:r>
            <a:r>
              <a:rPr lang="en-US" dirty="0"/>
              <a:t>But the Comforter, which is the Holy Ghost, whom the Father will send in my name, he shall teach you all things, and bring all things to your remembrance, whatsoever I have said unto you.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 Timothy 2:15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 </a:t>
            </a:r>
            <a:r>
              <a:rPr lang="en-US" dirty="0"/>
              <a:t>Study to shew thyself approved unto God, a workman that </a:t>
            </a:r>
            <a:r>
              <a:rPr lang="en-US" dirty="0" err="1"/>
              <a:t>needeth</a:t>
            </a:r>
            <a:r>
              <a:rPr lang="en-US" dirty="0"/>
              <a:t> not to be ashamed, rightly dividing the word of truth</a:t>
            </a:r>
          </a:p>
        </p:txBody>
      </p:sp>
    </p:spTree>
    <p:extLst>
      <p:ext uri="{BB962C8B-B14F-4D97-AF65-F5344CB8AC3E}">
        <p14:creationId xmlns:p14="http://schemas.microsoft.com/office/powerpoint/2010/main" val="39184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008" y="134091"/>
            <a:ext cx="3722914" cy="11430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17-27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78" y="1234440"/>
            <a:ext cx="9037122" cy="54157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aseline="30000" dirty="0"/>
              <a:t>17 </a:t>
            </a:r>
            <a:r>
              <a:rPr lang="en-US" dirty="0"/>
              <a:t>For Christ sent me not to baptize, but to preach the gospel: not with wisdom of words, lest the cross of Christ should be made of none effect.</a:t>
            </a:r>
          </a:p>
          <a:p>
            <a:pPr marL="0" indent="0">
              <a:buNone/>
            </a:pPr>
            <a:r>
              <a:rPr lang="en-US" baseline="30000" dirty="0"/>
              <a:t>18 </a:t>
            </a:r>
            <a:r>
              <a:rPr lang="en-US" dirty="0"/>
              <a:t>For the preaching of the cross is to them that perish foolishness; but unto us which are saved it is the power of God.</a:t>
            </a:r>
          </a:p>
          <a:p>
            <a:pPr marL="0" indent="0">
              <a:buNone/>
            </a:pPr>
            <a:r>
              <a:rPr lang="en-US" baseline="30000" dirty="0"/>
              <a:t>19 </a:t>
            </a:r>
            <a:r>
              <a:rPr lang="en-US" dirty="0"/>
              <a:t>For it is written, I will destroy the wisdom of the wise, and will bring to nothing the understanding of the prudent.</a:t>
            </a:r>
          </a:p>
          <a:p>
            <a:pPr marL="0" indent="0">
              <a:buNone/>
            </a:pPr>
            <a:r>
              <a:rPr lang="en-US" baseline="30000" dirty="0"/>
              <a:t>20 </a:t>
            </a:r>
            <a:r>
              <a:rPr lang="en-US" dirty="0"/>
              <a:t>Where is the wise? where is the scribe? where is the disputer of this world? hath not God made foolish the wisdom of this world?</a:t>
            </a:r>
          </a:p>
          <a:p>
            <a:pPr marL="0" indent="0">
              <a:buNone/>
            </a:pPr>
            <a:r>
              <a:rPr lang="en-US" baseline="30000" dirty="0"/>
              <a:t>21 </a:t>
            </a:r>
            <a:r>
              <a:rPr lang="en-US" dirty="0"/>
              <a:t>For after that in the wisdom of God the world by wisdom knew not God, it pleased God by the foolishness of preaching to save them that believe.</a:t>
            </a:r>
          </a:p>
          <a:p>
            <a:pPr marL="0" indent="0">
              <a:buNone/>
            </a:pPr>
            <a:r>
              <a:rPr lang="en-US" baseline="30000" dirty="0"/>
              <a:t>22 </a:t>
            </a:r>
            <a:r>
              <a:rPr lang="en-US" dirty="0"/>
              <a:t>For the Jews require a sign, and the Greeks seek after wisdom:</a:t>
            </a:r>
          </a:p>
          <a:p>
            <a:pPr marL="0" indent="0">
              <a:buNone/>
            </a:pPr>
            <a:r>
              <a:rPr lang="en-US" baseline="30000" dirty="0"/>
              <a:t>23 </a:t>
            </a:r>
            <a:r>
              <a:rPr lang="en-US" dirty="0"/>
              <a:t>But we preach Christ crucified, unto the Jews a </a:t>
            </a:r>
            <a:r>
              <a:rPr lang="en-US" dirty="0" smtClean="0"/>
              <a:t>stumbling block</a:t>
            </a:r>
            <a:r>
              <a:rPr lang="en-US" dirty="0"/>
              <a:t>, and unto the Greeks foolishness;</a:t>
            </a:r>
          </a:p>
          <a:p>
            <a:pPr marL="0" indent="0">
              <a:buNone/>
            </a:pPr>
            <a:r>
              <a:rPr lang="en-US" baseline="30000" dirty="0"/>
              <a:t>24 </a:t>
            </a:r>
            <a:r>
              <a:rPr lang="en-US" dirty="0"/>
              <a:t>But unto them which are called, both Jews and Greeks, Christ the power of God, and the wisdom of God.</a:t>
            </a:r>
          </a:p>
          <a:p>
            <a:pPr marL="0" indent="0">
              <a:buNone/>
            </a:pPr>
            <a:r>
              <a:rPr lang="en-US" baseline="30000" dirty="0"/>
              <a:t>25 </a:t>
            </a:r>
            <a:r>
              <a:rPr lang="en-US" dirty="0"/>
              <a:t>Because the foolishness of God is wiser than men; and the weakness of God is stronger than men.</a:t>
            </a:r>
          </a:p>
          <a:p>
            <a:pPr marL="0" indent="0">
              <a:buNone/>
            </a:pPr>
            <a:r>
              <a:rPr lang="en-US" baseline="30000" dirty="0"/>
              <a:t>26 </a:t>
            </a:r>
            <a:r>
              <a:rPr lang="en-US" dirty="0"/>
              <a:t>For ye see your calling, brethren, how that not many wise men after the flesh, not many mighty, not many noble, are called:</a:t>
            </a:r>
          </a:p>
          <a:p>
            <a:pPr marL="0" indent="0">
              <a:buNone/>
            </a:pPr>
            <a:r>
              <a:rPr lang="en-US" baseline="30000" dirty="0"/>
              <a:t>27 </a:t>
            </a:r>
            <a:r>
              <a:rPr lang="en-US" dirty="0"/>
              <a:t>But God hath chosen the foolish things of the world to confound the wise; and God hath chosen the weak things of the world to confound the things which are mighty;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Spiritual Warfare and Critical Thinking</a:t>
            </a:r>
          </a:p>
          <a:p>
            <a:pPr lvl="1"/>
            <a:r>
              <a:rPr lang="en-US" dirty="0" smtClean="0"/>
              <a:t>Conflict in the world and within professing Christendom</a:t>
            </a:r>
          </a:p>
          <a:p>
            <a:pPr lvl="1"/>
            <a:r>
              <a:rPr lang="en-US" dirty="0" smtClean="0"/>
              <a:t>Denying the truth and looking for alternative realities</a:t>
            </a:r>
          </a:p>
          <a:p>
            <a:pPr lvl="1"/>
            <a:r>
              <a:rPr lang="en-US" dirty="0" smtClean="0"/>
              <a:t>Words/expressions have meaning</a:t>
            </a:r>
          </a:p>
          <a:p>
            <a:pPr lvl="1"/>
            <a:r>
              <a:rPr lang="en-US" dirty="0" smtClean="0"/>
              <a:t>Blind leading the blind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008" y="134091"/>
            <a:ext cx="3722914" cy="11430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17-27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78" y="1234440"/>
            <a:ext cx="9037122" cy="54157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aseline="30000" dirty="0"/>
              <a:t>17 </a:t>
            </a:r>
            <a:r>
              <a:rPr lang="en-US" dirty="0"/>
              <a:t>For Christ sent me not to baptize, but to preach the gospel: not with wisdom of words, lest the cross of Christ should be made of none effect.</a:t>
            </a:r>
          </a:p>
          <a:p>
            <a:pPr marL="0" indent="0">
              <a:buNone/>
            </a:pPr>
            <a:r>
              <a:rPr lang="en-US" baseline="30000" dirty="0"/>
              <a:t>18 </a:t>
            </a:r>
            <a:r>
              <a:rPr lang="en-US" dirty="0"/>
              <a:t>For the preaching of the cross is to them that perish foolishness; but unto us which are saved it is the power of God.</a:t>
            </a:r>
          </a:p>
          <a:p>
            <a:pPr marL="0" indent="0">
              <a:buNone/>
            </a:pPr>
            <a:r>
              <a:rPr lang="en-US" baseline="30000" dirty="0"/>
              <a:t>19 </a:t>
            </a:r>
            <a:r>
              <a:rPr lang="en-US" dirty="0"/>
              <a:t>For it is written, I will destroy the wisdom of the wise, and will bring to nothing the understanding of the prudent.</a:t>
            </a:r>
          </a:p>
          <a:p>
            <a:pPr marL="0" indent="0">
              <a:buNone/>
            </a:pPr>
            <a:r>
              <a:rPr lang="en-US" baseline="30000" dirty="0"/>
              <a:t>20 </a:t>
            </a:r>
            <a:r>
              <a:rPr lang="en-US" dirty="0"/>
              <a:t>Where is the wise? where is the scribe? where is the disputer of this world? hath not God made foolish the wisdom of this world?</a:t>
            </a:r>
          </a:p>
          <a:p>
            <a:pPr marL="0" indent="0">
              <a:buNone/>
            </a:pPr>
            <a:r>
              <a:rPr lang="en-US" baseline="30000" dirty="0"/>
              <a:t>21 </a:t>
            </a:r>
            <a:r>
              <a:rPr lang="en-US" dirty="0"/>
              <a:t>For after that in the wisdom of God the world by wisdom knew not God, it pleased God by the foolishness of preaching to save them that believe.</a:t>
            </a:r>
          </a:p>
          <a:p>
            <a:pPr marL="0" indent="0">
              <a:buNone/>
            </a:pPr>
            <a:r>
              <a:rPr lang="en-US" baseline="30000" dirty="0"/>
              <a:t>22 </a:t>
            </a:r>
            <a:r>
              <a:rPr lang="en-US" dirty="0"/>
              <a:t>For the Jews require a sign, and the Greeks seek after wisdom:</a:t>
            </a:r>
          </a:p>
          <a:p>
            <a:pPr marL="0" indent="0">
              <a:buNone/>
            </a:pPr>
            <a:r>
              <a:rPr lang="en-US" baseline="30000" dirty="0"/>
              <a:t>23 </a:t>
            </a:r>
            <a:r>
              <a:rPr lang="en-US" dirty="0"/>
              <a:t>But we preach Christ crucified, unto the Jews </a:t>
            </a:r>
            <a:r>
              <a:rPr lang="en-US"/>
              <a:t>a </a:t>
            </a:r>
            <a:r>
              <a:rPr lang="en-US" smtClean="0"/>
              <a:t>stumbling block</a:t>
            </a:r>
            <a:r>
              <a:rPr lang="en-US" dirty="0"/>
              <a:t>, and unto the Greeks foolishness;</a:t>
            </a:r>
          </a:p>
          <a:p>
            <a:pPr marL="0" indent="0">
              <a:buNone/>
            </a:pPr>
            <a:r>
              <a:rPr lang="en-US" baseline="30000" dirty="0"/>
              <a:t>24 </a:t>
            </a:r>
            <a:r>
              <a:rPr lang="en-US" dirty="0"/>
              <a:t>But unto them which are called, both Jews and Greeks, Christ the power of God, and the wisdom of God.</a:t>
            </a:r>
          </a:p>
          <a:p>
            <a:pPr marL="0" indent="0">
              <a:buNone/>
            </a:pPr>
            <a:r>
              <a:rPr lang="en-US" baseline="30000" dirty="0"/>
              <a:t>25 </a:t>
            </a:r>
            <a:r>
              <a:rPr lang="en-US" b="1" dirty="0">
                <a:solidFill>
                  <a:srgbClr val="FF0000"/>
                </a:solidFill>
              </a:rPr>
              <a:t>Because the foolishness of God is wiser than men; and the weakness of God is stronger than men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aseline="30000" dirty="0"/>
              <a:t>26 </a:t>
            </a:r>
            <a:r>
              <a:rPr lang="en-US" dirty="0"/>
              <a:t>For ye see your calling, brethren, how that not many wise men after the flesh, not many mighty, not many noble, are called:</a:t>
            </a:r>
          </a:p>
          <a:p>
            <a:pPr marL="0" indent="0">
              <a:buNone/>
            </a:pPr>
            <a:r>
              <a:rPr lang="en-US" baseline="30000" dirty="0"/>
              <a:t>27 </a:t>
            </a:r>
            <a:r>
              <a:rPr lang="en-US" dirty="0"/>
              <a:t>But God hath chosen the foolish things of the world to confound the wise; and God hath chosen the weak things of the world to confound the things which are mighty;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Outline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week  Fundamentals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week  Spiritual Warfare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week  World Views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week Multi-Culturalism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week  Contemporary Issues  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week  Contemporary Issues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505" lvl="2" indent="-28575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At bit about me</a:t>
            </a:r>
          </a:p>
          <a:p>
            <a:pPr marL="631825" lvl="3" indent="-28575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Saved by Christ at age 15  </a:t>
            </a:r>
          </a:p>
          <a:p>
            <a:pPr marL="906145" lvl="4" indent="-28575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Worked with youth ministry for many years</a:t>
            </a:r>
          </a:p>
          <a:p>
            <a:pPr marL="631825" lvl="3" indent="-28575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Professor of electrical engineering  </a:t>
            </a:r>
            <a:r>
              <a:rPr lang="en-US" sz="1800" dirty="0">
                <a:solidFill>
                  <a:srgbClr val="000000"/>
                </a:solidFill>
              </a:rPr>
              <a:t>at a local university – deal with many (STEM) students</a:t>
            </a:r>
          </a:p>
          <a:p>
            <a:pPr marL="631825" lvl="3" indent="-28575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Retired research </a:t>
            </a:r>
            <a:r>
              <a:rPr lang="en-US" sz="1800" dirty="0">
                <a:solidFill>
                  <a:srgbClr val="000000"/>
                </a:solidFill>
              </a:rPr>
              <a:t>engineer at AFRL – work with many (STEM) </a:t>
            </a:r>
            <a:r>
              <a:rPr lang="en-US" sz="1800" dirty="0" smtClean="0">
                <a:solidFill>
                  <a:srgbClr val="000000"/>
                </a:solidFill>
              </a:rPr>
              <a:t>professionals</a:t>
            </a:r>
          </a:p>
          <a:p>
            <a:pPr marL="631825" lvl="3" indent="-28575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Retired USAF – work with many internationals </a:t>
            </a:r>
            <a:endParaRPr lang="en-US" sz="1800" dirty="0">
              <a:solidFill>
                <a:srgbClr val="000000"/>
              </a:solidFill>
            </a:endParaRPr>
          </a:p>
          <a:p>
            <a:pPr marL="631825" lvl="3" indent="-285750">
              <a:lnSpc>
                <a:spcPct val="80000"/>
              </a:lnSpc>
              <a:defRPr/>
            </a:pPr>
            <a:r>
              <a:rPr lang="en-US" sz="1800" dirty="0">
                <a:solidFill>
                  <a:srgbClr val="000000"/>
                </a:solidFill>
              </a:rPr>
              <a:t>Insights from the minds of young “men” and “women</a:t>
            </a:r>
            <a:r>
              <a:rPr lang="en-US" sz="1800" dirty="0" smtClean="0">
                <a:solidFill>
                  <a:srgbClr val="000000"/>
                </a:solidFill>
              </a:rPr>
              <a:t>”</a:t>
            </a:r>
          </a:p>
          <a:p>
            <a:pPr marL="631825" lvl="3" indent="-285750">
              <a:lnSpc>
                <a:spcPct val="80000"/>
              </a:lnSpc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357505" lvl="2" indent="-285750">
              <a:lnSpc>
                <a:spcPct val="80000"/>
              </a:lnSpc>
              <a:defRPr/>
            </a:pPr>
            <a:r>
              <a:rPr lang="en-US" sz="1800" dirty="0">
                <a:solidFill>
                  <a:srgbClr val="000000"/>
                </a:solidFill>
              </a:rPr>
              <a:t>Feedback (both real-time and non-real-time) is usually </a:t>
            </a:r>
            <a:r>
              <a:rPr lang="en-US" sz="1800" dirty="0">
                <a:solidFill>
                  <a:srgbClr val="000000"/>
                </a:solidFill>
                <a:sym typeface="Wingdings" panose="05000000000000000000" pitchFamily="2" charset="2"/>
              </a:rPr>
              <a:t></a:t>
            </a:r>
            <a:r>
              <a:rPr lang="en-US" sz="1800" dirty="0">
                <a:solidFill>
                  <a:srgbClr val="000000"/>
                </a:solidFill>
              </a:rPr>
              <a:t> welcome</a:t>
            </a:r>
          </a:p>
          <a:p>
            <a:pPr marL="985838" lvl="4" indent="-285750">
              <a:lnSpc>
                <a:spcPct val="80000"/>
              </a:lnSpc>
              <a:defRPr/>
            </a:pPr>
            <a:r>
              <a:rPr lang="en-US" sz="1800" dirty="0">
                <a:solidFill>
                  <a:srgbClr val="000000"/>
                </a:solidFill>
              </a:rPr>
              <a:t>Acts 17:10-11 – Be Berean</a:t>
            </a:r>
          </a:p>
          <a:p>
            <a:pPr marL="985838" lvl="4" indent="-285750">
              <a:lnSpc>
                <a:spcPct val="80000"/>
              </a:lnSpc>
              <a:defRPr/>
            </a:pPr>
            <a:r>
              <a:rPr lang="en-US" sz="1800" dirty="0"/>
              <a:t>Prov. 27:17 – Iron … so a man </a:t>
            </a:r>
            <a:r>
              <a:rPr lang="en-US" sz="1800" dirty="0" err="1"/>
              <a:t>sharpeneth</a:t>
            </a:r>
            <a:r>
              <a:rPr lang="en-US" sz="1800" dirty="0"/>
              <a:t> the countenance of his friend.</a:t>
            </a:r>
            <a:endParaRPr lang="en-US" sz="1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0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have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 about Fairness</a:t>
            </a:r>
          </a:p>
          <a:p>
            <a:pPr lvl="1"/>
            <a:r>
              <a:rPr lang="en-US" dirty="0" smtClean="0"/>
              <a:t>Is a progressive tax fair?  What are the alternatives?</a:t>
            </a:r>
          </a:p>
          <a:p>
            <a:r>
              <a:rPr lang="en-US" dirty="0" smtClean="0"/>
              <a:t>What is Freedom</a:t>
            </a:r>
          </a:p>
          <a:p>
            <a:r>
              <a:rPr lang="en-US" dirty="0" smtClean="0"/>
              <a:t>Love</a:t>
            </a:r>
          </a:p>
          <a:p>
            <a:r>
              <a:rPr lang="en-US" dirty="0" smtClean="0"/>
              <a:t>Compassion</a:t>
            </a:r>
          </a:p>
          <a:p>
            <a:r>
              <a:rPr lang="en-US" dirty="0" smtClean="0"/>
              <a:t>Existence</a:t>
            </a:r>
          </a:p>
          <a:p>
            <a:r>
              <a:rPr lang="en-US" dirty="0" smtClean="0"/>
              <a:t>Truth</a:t>
            </a:r>
          </a:p>
          <a:p>
            <a:r>
              <a:rPr lang="en-US" dirty="0" smtClean="0"/>
              <a:t> Right</a:t>
            </a:r>
          </a:p>
          <a:p>
            <a:r>
              <a:rPr lang="en-US" dirty="0" smtClean="0"/>
              <a:t>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– A 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Metaphysics </a:t>
            </a:r>
            <a:r>
              <a:rPr lang="en-US" dirty="0"/>
              <a:t>is the branch of philosophy that examines the fundamental nature of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reality, including the relationship between mind and matter, appearance and substance, form and essence</a:t>
            </a:r>
            <a:endParaRPr lang="en-US" dirty="0" smtClean="0"/>
          </a:p>
          <a:p>
            <a:r>
              <a:rPr lang="en-US" b="1" dirty="0" smtClean="0"/>
              <a:t>Epistemology</a:t>
            </a:r>
            <a:r>
              <a:rPr lang="en-US" dirty="0" smtClean="0"/>
              <a:t> is </a:t>
            </a:r>
            <a:r>
              <a:rPr lang="en-US" dirty="0"/>
              <a:t>the study </a:t>
            </a:r>
            <a:r>
              <a:rPr lang="en-US" b="1" dirty="0">
                <a:solidFill>
                  <a:srgbClr val="FF0000"/>
                </a:solidFill>
              </a:rPr>
              <a:t>of</a:t>
            </a:r>
            <a:r>
              <a:rPr lang="en-US" dirty="0"/>
              <a:t> knowledge and justified belief. As the study of knowledge, epistemology is concerned with the following questions: What are the necessary and sufficient conditions of knowledge? What are its sources? What is its structure, and what are its limits?</a:t>
            </a:r>
            <a:endParaRPr lang="en-US" dirty="0" smtClean="0"/>
          </a:p>
          <a:p>
            <a:r>
              <a:rPr lang="en-US" b="1" dirty="0" smtClean="0"/>
              <a:t>Science</a:t>
            </a:r>
            <a:r>
              <a:rPr lang="en-US" dirty="0" smtClean="0"/>
              <a:t> is </a:t>
            </a:r>
            <a:r>
              <a:rPr lang="en-US" dirty="0"/>
              <a:t>the intellectual and practical activity encompassing the systematic study of the structure and behavior of the physical and natural world through observation and experiment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-- </a:t>
            </a:r>
            <a:r>
              <a:rPr lang="en-US" dirty="0"/>
              <a:t>In mathematics, it is known </a:t>
            </a:r>
            <a:r>
              <a:rPr lang="en-US" i="1" dirty="0"/>
              <a:t>that</a:t>
            </a:r>
            <a:r>
              <a:rPr lang="en-US" dirty="0"/>
              <a:t> 2 + 2 = 4, but there is also knowing </a:t>
            </a:r>
            <a:r>
              <a:rPr lang="en-US" i="1" dirty="0"/>
              <a:t>how</a:t>
            </a:r>
            <a:r>
              <a:rPr lang="en-US" dirty="0"/>
              <a:t> to add two numbers, and knowing a </a:t>
            </a:r>
            <a:r>
              <a:rPr lang="en-US" i="1" dirty="0"/>
              <a:t>person</a:t>
            </a:r>
            <a:r>
              <a:rPr lang="en-US" dirty="0"/>
              <a:t> (e.g., oneself), </a:t>
            </a:r>
            <a:r>
              <a:rPr lang="en-US" i="1" dirty="0"/>
              <a:t>place</a:t>
            </a:r>
            <a:r>
              <a:rPr lang="en-US" dirty="0"/>
              <a:t> (e.g., one's hometown), </a:t>
            </a:r>
            <a:r>
              <a:rPr lang="en-US" i="1" dirty="0"/>
              <a:t>thing</a:t>
            </a:r>
            <a:r>
              <a:rPr lang="en-US" dirty="0"/>
              <a:t> (e.g., cars), or </a:t>
            </a:r>
            <a:r>
              <a:rPr lang="en-US" i="1" dirty="0"/>
              <a:t>activity</a:t>
            </a:r>
            <a:r>
              <a:rPr lang="en-US" dirty="0"/>
              <a:t> (e.g., addition). Some philosophers think there is an important distinction between </a:t>
            </a:r>
            <a:r>
              <a:rPr lang="en-US" dirty="0">
                <a:hlinkClick r:id="rId2" tooltip="Propositional knowledge"/>
              </a:rPr>
              <a:t>"knowing that,"</a:t>
            </a:r>
            <a:r>
              <a:rPr lang="en-US" dirty="0"/>
              <a:t> </a:t>
            </a:r>
            <a:r>
              <a:rPr lang="en-US" dirty="0">
                <a:hlinkClick r:id="rId3" tooltip="Know-how"/>
              </a:rPr>
              <a:t>"knowing how,"</a:t>
            </a:r>
            <a:r>
              <a:rPr lang="en-US" dirty="0"/>
              <a:t> and </a:t>
            </a:r>
            <a:r>
              <a:rPr lang="en-US" dirty="0">
                <a:hlinkClick r:id="rId4" tooltip="Knowledge by acquaintance"/>
              </a:rPr>
              <a:t>"acquaintance-knowledge,"</a:t>
            </a:r>
            <a:r>
              <a:rPr lang="en-US" dirty="0"/>
              <a:t> with epistemology being primarily concerned with the first of these.</a:t>
            </a:r>
          </a:p>
        </p:txBody>
      </p:sp>
    </p:spTree>
    <p:extLst>
      <p:ext uri="{BB962C8B-B14F-4D97-AF65-F5344CB8AC3E}">
        <p14:creationId xmlns:p14="http://schemas.microsoft.com/office/powerpoint/2010/main" val="11515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state of </a:t>
            </a:r>
            <a:r>
              <a:rPr lang="en-US" dirty="0">
                <a:hlinkClick r:id="rId2" tooltip="Mind"/>
              </a:rPr>
              <a:t>mind</a:t>
            </a:r>
            <a:r>
              <a:rPr lang="en-US" dirty="0"/>
              <a:t> in which a person thinks something to be the case, with or without there being empirical evidence to prove that something is the case with factual </a:t>
            </a:r>
            <a:r>
              <a:rPr lang="en-US" dirty="0" smtClean="0"/>
              <a:t>certainty</a:t>
            </a:r>
          </a:p>
          <a:p>
            <a:r>
              <a:rPr lang="en-US" dirty="0"/>
              <a:t>Another way of defining belief sees it as a </a:t>
            </a:r>
            <a:r>
              <a:rPr lang="en-US" dirty="0">
                <a:hlinkClick r:id="rId3" tooltip="Mental representation"/>
              </a:rPr>
              <a:t>mental representation</a:t>
            </a:r>
            <a:r>
              <a:rPr lang="en-US" dirty="0"/>
              <a:t> of an </a:t>
            </a:r>
            <a:r>
              <a:rPr lang="en-US" dirty="0">
                <a:hlinkClick r:id="rId4" tooltip="Intentionality"/>
              </a:rPr>
              <a:t>attitude positively oriented</a:t>
            </a:r>
            <a:r>
              <a:rPr lang="en-US" dirty="0"/>
              <a:t> towards the </a:t>
            </a:r>
            <a:r>
              <a:rPr lang="en-US" dirty="0">
                <a:hlinkClick r:id="rId5" tooltip="Likelihood"/>
              </a:rPr>
              <a:t>likelihood</a:t>
            </a:r>
            <a:r>
              <a:rPr lang="en-US" dirty="0"/>
              <a:t> of something being </a:t>
            </a:r>
            <a:r>
              <a:rPr lang="en-US" dirty="0">
                <a:hlinkClick r:id="rId6" tooltip="Truth"/>
              </a:rPr>
              <a:t>true</a:t>
            </a:r>
            <a:r>
              <a:rPr lang="en-US" dirty="0"/>
              <a:t>.</a:t>
            </a:r>
            <a:r>
              <a:rPr lang="en-US" baseline="30000" dirty="0">
                <a:hlinkClick r:id="rId7"/>
              </a:rPr>
              <a:t>[1]</a:t>
            </a:r>
            <a:r>
              <a:rPr lang="en-US" dirty="0"/>
              <a:t> In the context of </a:t>
            </a:r>
            <a:r>
              <a:rPr lang="en-US" dirty="0">
                <a:hlinkClick r:id="rId8" tooltip="Ancient Greek philosophy"/>
              </a:rPr>
              <a:t>Ancient Greek thought</a:t>
            </a:r>
            <a:r>
              <a:rPr lang="en-US" dirty="0"/>
              <a:t>, two related concepts were identified with regards to the concept of belief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635578"/>
            <a:ext cx="22829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https://en.wikipedia.org/wiki/Belief</a:t>
            </a:r>
          </a:p>
        </p:txBody>
      </p:sp>
    </p:spTree>
    <p:extLst>
      <p:ext uri="{BB962C8B-B14F-4D97-AF65-F5344CB8AC3E}">
        <p14:creationId xmlns:p14="http://schemas.microsoft.com/office/powerpoint/2010/main" val="3592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1677</TotalTime>
  <Words>733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Challenges to Christians in the “Modern” World</vt:lpstr>
      <vt:lpstr>1 Cor 17-27</vt:lpstr>
      <vt:lpstr>1 Cor 17-27</vt:lpstr>
      <vt:lpstr> Outline  </vt:lpstr>
      <vt:lpstr>Introductions</vt:lpstr>
      <vt:lpstr>Ideas have consequences</vt:lpstr>
      <vt:lpstr>Philosophy – A starting point</vt:lpstr>
      <vt:lpstr>Epistemology</vt:lpstr>
      <vt:lpstr>Belief</vt:lpstr>
      <vt:lpstr>PowerPoint Presentation</vt:lpstr>
      <vt:lpstr>Have a little faith…</vt:lpstr>
      <vt:lpstr>Truth</vt:lpstr>
      <vt:lpstr>PowerPoint Presentation</vt:lpstr>
      <vt:lpstr>PowerPoint Presentation</vt:lpstr>
      <vt:lpstr>PowerPoint Presentation</vt:lpstr>
      <vt:lpstr>PowerPoint Presentation</vt:lpstr>
      <vt:lpstr>John 17:13-20</vt:lpstr>
      <vt:lpstr>John 14:16-17; 25-26</vt:lpstr>
      <vt:lpstr>2 Timothy 2:15</vt:lpstr>
      <vt:lpstr>Preparing for Battle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to Christians in the “Modern” World</dc:title>
  <dc:creator>DR. T</dc:creator>
  <cp:lastModifiedBy>DR. T</cp:lastModifiedBy>
  <cp:revision>27</cp:revision>
  <dcterms:created xsi:type="dcterms:W3CDTF">2016-09-17T16:52:10Z</dcterms:created>
  <dcterms:modified xsi:type="dcterms:W3CDTF">2016-09-18T21:13:11Z</dcterms:modified>
</cp:coreProperties>
</file>